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4" r:id="rId4"/>
    <p:sldId id="267" r:id="rId5"/>
    <p:sldId id="258" r:id="rId6"/>
    <p:sldId id="265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8228-953E-4E01-B4DD-1FB985C45E05}" type="datetimeFigureOut">
              <a:rPr lang="ru-RU" smtClean="0"/>
              <a:pPr/>
              <a:t>06.02.2011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BCCC-4A53-4151-B51E-9D4CB8F1B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8228-953E-4E01-B4DD-1FB985C45E05}" type="datetimeFigureOut">
              <a:rPr lang="ru-RU" smtClean="0"/>
              <a:pPr/>
              <a:t>06.02.2011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BCCC-4A53-4151-B51E-9D4CB8F1B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8228-953E-4E01-B4DD-1FB985C45E05}" type="datetimeFigureOut">
              <a:rPr lang="ru-RU" smtClean="0"/>
              <a:pPr/>
              <a:t>06.02.2011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BCCC-4A53-4151-B51E-9D4CB8F1B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8228-953E-4E01-B4DD-1FB985C45E05}" type="datetimeFigureOut">
              <a:rPr lang="ru-RU" smtClean="0"/>
              <a:pPr/>
              <a:t>06.02.2011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BCCC-4A53-4151-B51E-9D4CB8F1B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8228-953E-4E01-B4DD-1FB985C45E05}" type="datetimeFigureOut">
              <a:rPr lang="ru-RU" smtClean="0"/>
              <a:pPr/>
              <a:t>06.02.2011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BCCC-4A53-4151-B51E-9D4CB8F1B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8228-953E-4E01-B4DD-1FB985C45E05}" type="datetimeFigureOut">
              <a:rPr lang="ru-RU" smtClean="0"/>
              <a:pPr/>
              <a:t>06.02.2011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BCCC-4A53-4151-B51E-9D4CB8F1B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8228-953E-4E01-B4DD-1FB985C45E05}" type="datetimeFigureOut">
              <a:rPr lang="ru-RU" smtClean="0"/>
              <a:pPr/>
              <a:t>06.02.2011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BCCC-4A53-4151-B51E-9D4CB8F1B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8228-953E-4E01-B4DD-1FB985C45E05}" type="datetimeFigureOut">
              <a:rPr lang="ru-RU" smtClean="0"/>
              <a:pPr/>
              <a:t>06.02.2011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BCCC-4A53-4151-B51E-9D4CB8F1B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8228-953E-4E01-B4DD-1FB985C45E05}" type="datetimeFigureOut">
              <a:rPr lang="ru-RU" smtClean="0"/>
              <a:pPr/>
              <a:t>06.02.2011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BCCC-4A53-4151-B51E-9D4CB8F1B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8228-953E-4E01-B4DD-1FB985C45E05}" type="datetimeFigureOut">
              <a:rPr lang="ru-RU" smtClean="0"/>
              <a:pPr/>
              <a:t>06.02.2011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BCCC-4A53-4151-B51E-9D4CB8F1B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8228-953E-4E01-B4DD-1FB985C45E05}" type="datetimeFigureOut">
              <a:rPr lang="ru-RU" smtClean="0"/>
              <a:pPr/>
              <a:t>06.02.2011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42BCCC-4A53-4151-B51E-9D4CB8F1B0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7C8228-953E-4E01-B4DD-1FB985C45E05}" type="datetimeFigureOut">
              <a:rPr lang="ru-RU" smtClean="0"/>
              <a:pPr/>
              <a:t>06.02.2011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42BCCC-4A53-4151-B51E-9D4CB8F1B0A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851648" cy="183510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Модульно-рейтинговая система оценки знаний </a:t>
            </a:r>
            <a:endParaRPr lang="ru-RU" sz="4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115616" y="3573016"/>
            <a:ext cx="6624736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43608" y="1124744"/>
            <a:ext cx="6768752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404664"/>
            <a:ext cx="7941568" cy="6048672"/>
          </a:xfrm>
        </p:spPr>
        <p:txBody>
          <a:bodyPr>
            <a:normAutofit/>
          </a:bodyPr>
          <a:lstStyle/>
          <a:p>
            <a:pPr>
              <a:spcBef>
                <a:spcPts val="3000"/>
              </a:spcBef>
              <a:buNone/>
            </a:pPr>
            <a:endParaRPr lang="ru-RU" sz="3000" dirty="0" smtClean="0">
              <a:latin typeface="+mj-lt"/>
            </a:endParaRPr>
          </a:p>
          <a:p>
            <a:pPr algn="just">
              <a:spcBef>
                <a:spcPts val="3000"/>
              </a:spcBef>
              <a:buNone/>
            </a:pPr>
            <a:endParaRPr lang="ru-RU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1700808"/>
            <a:ext cx="58326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0"/>
              </a:spcBef>
            </a:pPr>
            <a:r>
              <a:rPr lang="ru-RU" sz="4400" dirty="0" smtClean="0">
                <a:solidFill>
                  <a:schemeClr val="bg1"/>
                </a:solidFill>
              </a:rPr>
              <a:t>Рейтинговая</a:t>
            </a:r>
            <a:r>
              <a:rPr lang="ru-RU" sz="4400" dirty="0" smtClean="0"/>
              <a:t> </a:t>
            </a:r>
            <a:r>
              <a:rPr lang="ru-RU" sz="4400" dirty="0" smtClean="0">
                <a:solidFill>
                  <a:schemeClr val="bg1"/>
                </a:solidFill>
              </a:rPr>
              <a:t>система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4005064"/>
            <a:ext cx="66967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0"/>
              </a:spcBef>
            </a:pPr>
            <a:r>
              <a:rPr lang="ru-RU" sz="4400" dirty="0" smtClean="0">
                <a:solidFill>
                  <a:schemeClr val="bg1"/>
                </a:solidFill>
              </a:rPr>
              <a:t>  Модульная система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832648"/>
          </a:xfrm>
        </p:spPr>
        <p:txBody>
          <a:bodyPr>
            <a:normAutofit/>
          </a:bodyPr>
          <a:lstStyle/>
          <a:p>
            <a:pPr algn="just">
              <a:spcBef>
                <a:spcPts val="3000"/>
              </a:spcBef>
              <a:buNone/>
            </a:pPr>
            <a:r>
              <a:rPr lang="ru-RU" sz="3200" dirty="0" smtClean="0">
                <a:latin typeface="+mj-lt"/>
              </a:rPr>
              <a:t>	</a:t>
            </a:r>
          </a:p>
          <a:p>
            <a:pPr algn="just">
              <a:spcBef>
                <a:spcPts val="3000"/>
              </a:spcBef>
              <a:buNone/>
            </a:pPr>
            <a:endParaRPr lang="ru-RU" sz="3300" dirty="0" smtClean="0">
              <a:latin typeface="+mj-lt"/>
            </a:endParaRPr>
          </a:p>
          <a:p>
            <a:pPr algn="just">
              <a:spcBef>
                <a:spcPts val="3000"/>
              </a:spcBef>
            </a:pPr>
            <a:r>
              <a:rPr lang="ru-RU" dirty="0" smtClean="0">
                <a:latin typeface="+mj-lt"/>
              </a:rPr>
              <a:t>Любой итоговый контроль оценивается в баллах</a:t>
            </a:r>
          </a:p>
          <a:p>
            <a:pPr algn="just">
              <a:spcBef>
                <a:spcPts val="3000"/>
              </a:spcBef>
            </a:pPr>
            <a:r>
              <a:rPr lang="ru-RU" dirty="0" smtClean="0">
                <a:latin typeface="+mj-lt"/>
              </a:rPr>
              <a:t>Оценка за предмет определяется не только отметкой на итоговом контроле, но и учитывает работу студента в семестре</a:t>
            </a:r>
          </a:p>
          <a:p>
            <a:pPr algn="just">
              <a:spcBef>
                <a:spcPts val="3000"/>
              </a:spcBef>
            </a:pPr>
            <a:r>
              <a:rPr lang="ru-RU" dirty="0" smtClean="0">
                <a:latin typeface="+mj-lt"/>
              </a:rPr>
              <a:t>В величине семестрового рейтинга учитываются достижения студента сверх учебного плана</a:t>
            </a:r>
            <a:endParaRPr lang="ru-RU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836712"/>
            <a:ext cx="7056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0"/>
              </a:spcBef>
              <a:buNone/>
            </a:pPr>
            <a:r>
              <a:rPr lang="ru-RU" sz="4000" dirty="0" smtClean="0">
                <a:latin typeface="+mj-lt"/>
              </a:rPr>
              <a:t>Рейтинговая система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80728"/>
            <a:ext cx="8229600" cy="5040560"/>
          </a:xfrm>
        </p:spPr>
        <p:txBody>
          <a:bodyPr>
            <a:normAutofit/>
          </a:bodyPr>
          <a:lstStyle/>
          <a:p>
            <a:pPr algn="just">
              <a:spcBef>
                <a:spcPts val="3000"/>
              </a:spcBef>
              <a:buNone/>
            </a:pPr>
            <a:r>
              <a:rPr lang="ru-RU" sz="3200" dirty="0" smtClean="0">
                <a:latin typeface="+mj-lt"/>
              </a:rPr>
              <a:t>	</a:t>
            </a:r>
            <a:r>
              <a:rPr lang="ru-RU" sz="4000" dirty="0" smtClean="0">
                <a:latin typeface="+mj-lt"/>
              </a:rPr>
              <a:t>Модульная система</a:t>
            </a:r>
          </a:p>
          <a:p>
            <a:pPr algn="just">
              <a:spcBef>
                <a:spcPts val="3000"/>
              </a:spcBef>
            </a:pPr>
            <a:r>
              <a:rPr lang="ru-RU" dirty="0" smtClean="0">
                <a:latin typeface="+mj-lt"/>
              </a:rPr>
              <a:t>Входной модуль</a:t>
            </a:r>
          </a:p>
          <a:p>
            <a:pPr algn="just">
              <a:spcBef>
                <a:spcPts val="3000"/>
              </a:spcBef>
            </a:pPr>
            <a:r>
              <a:rPr lang="ru-RU" dirty="0" smtClean="0">
                <a:latin typeface="+mj-lt"/>
              </a:rPr>
              <a:t>Базовый модуль</a:t>
            </a:r>
          </a:p>
          <a:p>
            <a:pPr algn="just">
              <a:spcBef>
                <a:spcPts val="3000"/>
              </a:spcBef>
            </a:pPr>
            <a:r>
              <a:rPr lang="ru-RU" dirty="0" smtClean="0">
                <a:latin typeface="+mj-lt"/>
              </a:rPr>
              <a:t>Дополнительный модуль</a:t>
            </a:r>
          </a:p>
          <a:p>
            <a:pPr algn="just">
              <a:spcBef>
                <a:spcPts val="3000"/>
              </a:spcBef>
            </a:pPr>
            <a:r>
              <a:rPr lang="ru-RU" dirty="0" smtClean="0">
                <a:latin typeface="+mj-lt"/>
              </a:rPr>
              <a:t>Итоговый модуль</a:t>
            </a:r>
          </a:p>
          <a:p>
            <a:pPr algn="just">
              <a:spcBef>
                <a:spcPts val="3000"/>
              </a:spcBef>
              <a:buNone/>
            </a:pPr>
            <a:endParaRPr lang="ru-RU" sz="3200" dirty="0" smtClean="0">
              <a:latin typeface="+mj-lt"/>
            </a:endParaRPr>
          </a:p>
          <a:p>
            <a:pPr algn="just">
              <a:spcBef>
                <a:spcPts val="3000"/>
              </a:spcBef>
              <a:buNone/>
            </a:pPr>
            <a:endParaRPr lang="ru-RU" sz="3300" dirty="0" smtClean="0">
              <a:latin typeface="+mj-lt"/>
            </a:endParaRPr>
          </a:p>
          <a:p>
            <a:pPr>
              <a:spcBef>
                <a:spcPts val="3000"/>
              </a:spcBef>
            </a:pPr>
            <a:endParaRPr lang="ru-RU" dirty="0"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367590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/>
              <a:t>Что дает рейтинговая система оценки знаний студенту?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2132856"/>
            <a:ext cx="6419056" cy="438912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+mj-lt"/>
              </a:rPr>
              <a:t>Самому распоряжаться своим временем</a:t>
            </a:r>
          </a:p>
          <a:p>
            <a:r>
              <a:rPr lang="ru-RU" dirty="0" smtClean="0">
                <a:latin typeface="+mj-lt"/>
              </a:rPr>
              <a:t>Выбирать порядок выполнения учебных заданий</a:t>
            </a:r>
          </a:p>
          <a:p>
            <a:r>
              <a:rPr lang="ru-RU" dirty="0" smtClean="0">
                <a:latin typeface="+mj-lt"/>
              </a:rPr>
              <a:t>Самостоятельно планировать их выполнение</a:t>
            </a:r>
          </a:p>
          <a:p>
            <a:r>
              <a:rPr lang="ru-RU" dirty="0" smtClean="0">
                <a:latin typeface="+mj-lt"/>
              </a:rPr>
              <a:t>Углубляться в интересующие его области науки</a:t>
            </a:r>
            <a:endParaRPr lang="ru-RU" dirty="0"/>
          </a:p>
        </p:txBody>
      </p:sp>
      <p:pic>
        <p:nvPicPr>
          <p:cNvPr id="6146" name="Picture 2" descr="http://img1.liveinternet.ru/images/attach/c/1/54/267/54267660_stud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564904"/>
            <a:ext cx="1975457" cy="258751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367590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/>
              <a:t>Что дает рейтинговая система оценки знаний преподавателю?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2132856"/>
            <a:ext cx="5904656" cy="438912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+mj-lt"/>
              </a:rPr>
              <a:t>Рационально планировать  учебный процесс</a:t>
            </a:r>
          </a:p>
          <a:p>
            <a:r>
              <a:rPr lang="ru-RU" dirty="0" smtClean="0">
                <a:latin typeface="+mj-lt"/>
              </a:rPr>
              <a:t>Контролировать ход усвоения каждым студентом изучаемого материала</a:t>
            </a:r>
          </a:p>
          <a:p>
            <a:r>
              <a:rPr lang="ru-RU" dirty="0" smtClean="0">
                <a:latin typeface="+mj-lt"/>
              </a:rPr>
              <a:t>Своевременно вносить коррективы в организацию учебного процесса</a:t>
            </a:r>
          </a:p>
          <a:p>
            <a:r>
              <a:rPr lang="ru-RU" dirty="0" smtClean="0">
                <a:latin typeface="+mj-lt"/>
              </a:rPr>
              <a:t>Точно и объективно определять итоговую оценку по дисциплине</a:t>
            </a:r>
            <a:endParaRPr lang="ru-RU" dirty="0">
              <a:latin typeface="+mj-lt"/>
            </a:endParaRPr>
          </a:p>
        </p:txBody>
      </p:sp>
      <p:pic>
        <p:nvPicPr>
          <p:cNvPr id="5122" name="Picture 2" descr="http://images04.olx.ru/ui/2/98/12/15659612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276872"/>
            <a:ext cx="2438028" cy="343882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228184" y="5373216"/>
            <a:ext cx="208823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367590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/>
              <a:t>Основные черты модульно-рейтинговой технологии </a:t>
            </a:r>
            <a:r>
              <a:rPr lang="ru-RU" sz="3000" b="1" dirty="0" smtClean="0"/>
              <a:t>обучения</a:t>
            </a:r>
            <a:endParaRPr lang="ru-RU" sz="3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14400" y="2666256"/>
            <a:ext cx="8229600" cy="4191744"/>
          </a:xfrm>
        </p:spPr>
        <p:txBody>
          <a:bodyPr/>
          <a:lstStyle/>
          <a:p>
            <a:r>
              <a:rPr lang="ru-RU" dirty="0" smtClean="0"/>
              <a:t>Формирование механизмов познавательной активности</a:t>
            </a:r>
          </a:p>
          <a:p>
            <a:r>
              <a:rPr lang="ru-RU" dirty="0" smtClean="0"/>
              <a:t>Опыт творческой деятельности</a:t>
            </a:r>
          </a:p>
          <a:p>
            <a:r>
              <a:rPr lang="ru-RU" dirty="0" smtClean="0"/>
              <a:t>Учет индивидуальных особенностей</a:t>
            </a:r>
          </a:p>
          <a:p>
            <a:r>
              <a:rPr lang="ru-RU" dirty="0" smtClean="0"/>
              <a:t>Свобода личности</a:t>
            </a:r>
          </a:p>
          <a:p>
            <a:r>
              <a:rPr lang="ru-RU" dirty="0" smtClean="0"/>
              <a:t>Индивидуализация требований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39957F-479E-4E88-8BBC-302CE8B838D8}"/>
</file>

<file path=customXml/itemProps2.xml><?xml version="1.0" encoding="utf-8"?>
<ds:datastoreItem xmlns:ds="http://schemas.openxmlformats.org/officeDocument/2006/customXml" ds:itemID="{8B8C9BD7-AEAE-444D-A61F-A0F726AB0481}"/>
</file>

<file path=customXml/itemProps3.xml><?xml version="1.0" encoding="utf-8"?>
<ds:datastoreItem xmlns:ds="http://schemas.openxmlformats.org/officeDocument/2006/customXml" ds:itemID="{16EEBA52-447D-4656-AB71-AF393CFD0FA2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380</TotalTime>
  <Words>91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Flow</vt:lpstr>
      <vt:lpstr>Модульно-рейтинговая система оценки знаний </vt:lpstr>
      <vt:lpstr>Слайд 2</vt:lpstr>
      <vt:lpstr>Слайд 3</vt:lpstr>
      <vt:lpstr>Слайд 4</vt:lpstr>
      <vt:lpstr>Что дает рейтинговая система оценки знаний студенту?</vt:lpstr>
      <vt:lpstr>Что дает рейтинговая система оценки знаний преподавателю?</vt:lpstr>
      <vt:lpstr>Основные черты модульно-рейтинговой технологии обучения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обеспечения продовольственной безопасности</dc:title>
  <dc:creator>Sergey</dc:creator>
  <cp:lastModifiedBy>Татьяна Мосько</cp:lastModifiedBy>
  <cp:revision>53</cp:revision>
  <dcterms:created xsi:type="dcterms:W3CDTF">2009-11-07T13:17:13Z</dcterms:created>
  <dcterms:modified xsi:type="dcterms:W3CDTF">2011-02-06T11:13:56Z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